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48" r:id="rId3"/>
    <p:sldId id="944" r:id="rId4"/>
    <p:sldId id="863" r:id="rId5"/>
    <p:sldId id="865" r:id="rId6"/>
    <p:sldId id="886" r:id="rId7"/>
    <p:sldId id="948" r:id="rId8"/>
    <p:sldId id="946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002060"/>
    <a:srgbClr val="082FAC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868" autoAdjust="0"/>
  </p:normalViewPr>
  <p:slideViewPr>
    <p:cSldViewPr>
      <p:cViewPr varScale="1">
        <p:scale>
          <a:sx n="116" d="100"/>
          <a:sy n="116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6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6114104"/>
        <c:axId val="186114488"/>
        <c:axId val="0"/>
      </c:bar3DChart>
      <c:catAx>
        <c:axId val="18611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114488"/>
        <c:crosses val="autoZero"/>
        <c:auto val="1"/>
        <c:lblAlgn val="ctr"/>
        <c:lblOffset val="100"/>
        <c:noMultiLvlLbl val="0"/>
      </c:catAx>
      <c:valAx>
        <c:axId val="186114488"/>
        <c:scaling>
          <c:orientation val="minMax"/>
          <c:max val="2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114104"/>
        <c:crosses val="autoZero"/>
        <c:crossBetween val="between"/>
        <c:majorUnit val="4"/>
        <c:minorUnit val="4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6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56026823230383E-2"/>
                  <c:y val="-1.5625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110552"/>
        <c:axId val="187110936"/>
        <c:axId val="0"/>
      </c:bar3DChart>
      <c:catAx>
        <c:axId val="187110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110936"/>
        <c:crosses val="autoZero"/>
        <c:auto val="1"/>
        <c:lblAlgn val="ctr"/>
        <c:lblOffset val="100"/>
        <c:noMultiLvlLbl val="0"/>
      </c:catAx>
      <c:valAx>
        <c:axId val="18711093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11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полугодие 2023</c:v>
                </c:pt>
                <c:pt idx="1">
                  <c:v>1 полугодие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14.2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647616"/>
        <c:axId val="187612312"/>
        <c:axId val="0"/>
      </c:bar3DChart>
      <c:catAx>
        <c:axId val="18764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612312"/>
        <c:crosses val="autoZero"/>
        <c:auto val="1"/>
        <c:lblAlgn val="ctr"/>
        <c:lblOffset val="100"/>
        <c:noMultiLvlLbl val="0"/>
      </c:catAx>
      <c:valAx>
        <c:axId val="187612312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64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(кол-во проверок/на 1 инспектора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427922271958352"/>
          <c:y val="1.4745370172544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полугодие 2023</c:v>
                </c:pt>
                <c:pt idx="1">
                  <c:v>1 полугодие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27.3</c:v>
                </c:pt>
                <c:pt idx="1">
                  <c:v>36.9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033904"/>
        <c:axId val="188042480"/>
        <c:axId val="0"/>
      </c:bar3DChart>
      <c:catAx>
        <c:axId val="18803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42480"/>
        <c:crosses val="autoZero"/>
        <c:auto val="1"/>
        <c:lblAlgn val="ctr"/>
        <c:lblOffset val="100"/>
        <c:noMultiLvlLbl val="0"/>
      </c:catAx>
      <c:valAx>
        <c:axId val="188042480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3390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Суммы наложенных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/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взысканных  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штрафов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(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руб.)</a:t>
            </a:r>
            <a:endParaRPr lang="ru-RU" sz="9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4600192781610127"/>
          <c:y val="1.440426372378377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2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69191301976549"/>
          <c:y val="9.6555409187338959E-2"/>
          <c:w val="0.86426192544262759"/>
          <c:h val="0.826504726988006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605157341528892E-2"/>
                  <c:y val="-5.3494668892998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328019968436011E-2"/>
                  <c:y val="-5.2026082069312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4126224300359631E-2"/>
                  <c:y val="3.12500000000000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 месяцев 2023 г.</c:v>
                </c:pt>
                <c:pt idx="1">
                  <c:v>6 месяцев 2024 г.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490000</c:v>
                </c:pt>
                <c:pt idx="1">
                  <c:v>150000</c:v>
                </c:pt>
              </c:numCache>
            </c:numRef>
          </c:val>
        </c:ser>
        <c:ser>
          <c:idx val="1"/>
          <c:order val="1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469041059138365E-2"/>
                  <c:y val="-5.18622930785468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173696568084759E-2"/>
                  <c:y val="-5.0279135651594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13091460047113E-2"/>
                  <c:y val="-5.9375000000000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6 месяцев 2023 г.</c:v>
                </c:pt>
                <c:pt idx="1">
                  <c:v>6 месяцев 2024 г.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345000</c:v>
                </c:pt>
                <c:pt idx="1">
                  <c:v>75000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835952"/>
        <c:axId val="187836344"/>
        <c:axId val="0"/>
      </c:bar3DChart>
      <c:catAx>
        <c:axId val="18783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836344"/>
        <c:crosses val="autoZero"/>
        <c:auto val="1"/>
        <c:lblAlgn val="ctr"/>
        <c:lblOffset val="100"/>
        <c:noMultiLvlLbl val="0"/>
      </c:catAx>
      <c:valAx>
        <c:axId val="187836344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83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  <a:scene3d>
      <a:camera prst="orthographicFront"/>
      <a:lightRig rig="threePt" dir="t"/>
    </a:scene3d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1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полугодие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2023 и 2024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года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4275012803455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полугодие 2023</c:v>
                </c:pt>
                <c:pt idx="1">
                  <c:v>1 полугодие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87837128"/>
        <c:axId val="187837520"/>
      </c:barChart>
      <c:catAx>
        <c:axId val="187837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7837520"/>
        <c:crosses val="autoZero"/>
        <c:auto val="1"/>
        <c:lblAlgn val="ctr"/>
        <c:lblOffset val="100"/>
        <c:noMultiLvlLbl val="0"/>
      </c:catAx>
      <c:valAx>
        <c:axId val="187837520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>
              <a:schemeClr val="accent1"/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837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99828010562932"/>
          <c:y val="0.93702362195446298"/>
          <c:w val="0.39216262295642362"/>
          <c:h val="5.140464190847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92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8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показатели надзорной деятельности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за 6 МЕСЯЦЕВ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2024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года межрегионального отдела государственного строительного надзора и надзора за саморегулируемыми организациями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» (КОСТРОМСКАЯ область)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начальника межрегионального 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Потапова Егора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26 сентября 2024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16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75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</a:t>
            </a:r>
            <a:r>
              <a:rPr lang="ru-RU" b="1" i="1" u="sng" dirty="0" smtClean="0">
                <a:solidFill>
                  <a:srgbClr val="002060"/>
                </a:solidFill>
                <a:cs typeface="Times New Roman" pitchFamily="18" charset="0"/>
              </a:rPr>
              <a:t>федерального государственного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1942041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Количество поднадзорных объектов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капитального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строительства на территории Костромской области: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1 полугодие 2023 года – 7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1 </a:t>
            </a:r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полугодие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 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7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Количество поднадзорных СРО 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на территории </a:t>
            </a: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Костромской области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в том числе: </a:t>
            </a:r>
            <a:endParaRPr lang="ru-RU" sz="12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Строительство –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Архитектурное проектирование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заключений о соответствии построенных объектов за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6 месяцев 2024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года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1,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отношении объекта: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«Газопровод-отвод 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Галич-</a:t>
            </a:r>
            <a:r>
              <a:rPr lang="ru-RU" sz="1200" b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Мантурово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-Шарья Костромской области. 3 этап. Участок км 81,6 - 139,3; ГРС </a:t>
            </a:r>
            <a:r>
              <a:rPr lang="ru-RU" sz="1200" b="1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Мантурово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», по адресу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: Галичский район, </a:t>
            </a:r>
            <a:r>
              <a:rPr lang="ru-RU" sz="1200" b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Антроповский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район, </a:t>
            </a:r>
            <a:r>
              <a:rPr lang="ru-RU" sz="1200" b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Парфеньевский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район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застройщик - ООО «Газпром </a:t>
            </a:r>
            <a:r>
              <a:rPr lang="ru-RU" sz="1200" b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инвест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») 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629923041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707624079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02628"/>
              </p:ext>
            </p:extLst>
          </p:nvPr>
        </p:nvGraphicFramePr>
        <p:xfrm>
          <a:off x="402246" y="980728"/>
          <a:ext cx="8730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Наиболее распространенные нарушения обязательных требований: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26818" y="1988840"/>
            <a:ext cx="8295553" cy="393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- </a:t>
            </a:r>
            <a:r>
              <a:rPr lang="ru-RU" sz="1600" dirty="0"/>
              <a:t>изменение проектных решений при отсутствии откорректированной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нарушение технологии (технологической последовательности                                  при монтаже строительных конструкций);</a:t>
            </a:r>
          </a:p>
          <a:p>
            <a:pPr algn="just"/>
            <a:r>
              <a:rPr lang="ru-RU" sz="1600" dirty="0"/>
              <a:t>  - недостаточное осуществление строительного контроля со стороны инженерно-технического персонала за соблюдением требований проектной документации;</a:t>
            </a:r>
          </a:p>
          <a:p>
            <a:pPr algn="just"/>
            <a:r>
              <a:rPr lang="ru-RU" sz="1600" dirty="0"/>
              <a:t>  - производство работ без освидетельствования в установленном порядке скрытых работ с составлением соответствующих актов;</a:t>
            </a:r>
          </a:p>
          <a:p>
            <a:pPr algn="just"/>
            <a:r>
              <a:rPr lang="ru-RU" sz="1600" dirty="0"/>
              <a:t>  - строительство при отсутствии полученного в установленном порядке разрешения на строительство;</a:t>
            </a:r>
          </a:p>
          <a:p>
            <a:pPr algn="just"/>
            <a:r>
              <a:rPr lang="ru-RU" sz="1600" dirty="0"/>
              <a:t>  - строительство при отсутствии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нарушения требований техники безопасности при производстве работ, а также нарушения при организации строительной площадки.</a:t>
            </a:r>
          </a:p>
        </p:txBody>
      </p:sp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49587-4A2F-4ACE-805C-BB9AF94CA5CC}" type="slidenum">
              <a:rPr lang="ru-RU" altLang="ru-RU" sz="1600" smtClean="0"/>
              <a:t>6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159255085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765295910"/>
              </p:ext>
            </p:extLst>
          </p:nvPr>
        </p:nvGraphicFramePr>
        <p:xfrm>
          <a:off x="4811314" y="2132856"/>
          <a:ext cx="400915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+mj-lt"/>
              </a:rPr>
              <a:t>11</a:t>
            </a:r>
            <a:endParaRPr lang="ru-RU" altLang="ru-RU" sz="1600" dirty="0">
              <a:latin typeface="+mj-lt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88346591"/>
              </p:ext>
            </p:extLst>
          </p:nvPr>
        </p:nvGraphicFramePr>
        <p:xfrm>
          <a:off x="971599" y="1484784"/>
          <a:ext cx="751425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 bwMode="auto">
          <a:xfrm>
            <a:off x="3779912" y="1556792"/>
            <a:ext cx="144016" cy="144015"/>
          </a:xfrm>
          <a:prstGeom prst="rect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148064" y="1556791"/>
            <a:ext cx="144016" cy="144016"/>
          </a:xfrm>
          <a:prstGeom prst="rect">
            <a:avLst/>
          </a:prstGeom>
          <a:solidFill>
            <a:srgbClr val="0070C0"/>
          </a:solidFill>
          <a:ln w="9525" cap="sq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2" y="166606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7504" y="908720"/>
          <a:ext cx="9143999" cy="47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776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Административное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64497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44008" y="6381328"/>
            <a:ext cx="266973" cy="3600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776283260"/>
              </p:ext>
            </p:extLst>
          </p:nvPr>
        </p:nvGraphicFramePr>
        <p:xfrm>
          <a:off x="2727451" y="1628800"/>
          <a:ext cx="37444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2136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69824</TotalTime>
  <Words>390</Words>
  <Application>Microsoft Office PowerPoint</Application>
  <PresentationFormat>Экран (4:3)</PresentationFormat>
  <Paragraphs>88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3055</cp:revision>
  <cp:lastPrinted>2021-03-17T14:56:00Z</cp:lastPrinted>
  <dcterms:created xsi:type="dcterms:W3CDTF">2000-02-02T11:29:10Z</dcterms:created>
  <dcterms:modified xsi:type="dcterms:W3CDTF">2024-09-06T15:00:09Z</dcterms:modified>
</cp:coreProperties>
</file>